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3" r:id="rId7"/>
    <p:sldId id="260" r:id="rId8"/>
    <p:sldId id="264" r:id="rId9"/>
    <p:sldId id="261" r:id="rId10"/>
    <p:sldId id="265" r:id="rId11"/>
    <p:sldId id="262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698" autoAdjust="0"/>
  </p:normalViewPr>
  <p:slideViewPr>
    <p:cSldViewPr>
      <p:cViewPr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AEDE99-A7A9-48BD-B4FA-2AB2264AEE47}" type="datetimeFigureOut">
              <a:rPr lang="en-US" smtClean="0"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6CE11C7-F484-460E-A0D2-6F4FB00EEF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Regretful Signings?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By: Kevin Phillips</a:t>
            </a:r>
          </a:p>
          <a:p>
            <a:r>
              <a:rPr lang="en-US" sz="1600" dirty="0" err="1" smtClean="0"/>
              <a:t>Nonparametrics</a:t>
            </a:r>
            <a:endParaRPr lang="en-US" sz="1600" dirty="0" smtClean="0"/>
          </a:p>
          <a:p>
            <a:r>
              <a:rPr lang="en-US" sz="1600" dirty="0" err="1" smtClean="0"/>
              <a:t>Hartlaub</a:t>
            </a:r>
            <a:endParaRPr lang="en-US" sz="1600" dirty="0"/>
          </a:p>
        </p:txBody>
      </p:sp>
      <p:pic>
        <p:nvPicPr>
          <p:cNvPr id="6146" name="Picture 2" descr="http://www.deliberationroom.com/wp-content/uploads/2011/02/NBA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5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570394"/>
              </p:ext>
            </p:extLst>
          </p:nvPr>
        </p:nvGraphicFramePr>
        <p:xfrm>
          <a:off x="1" y="923329"/>
          <a:ext cx="9148482" cy="5952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r:id="rId3" imgW="5486400" imgH="3657600" progId="MtbGraph.Document.16">
                  <p:embed/>
                </p:oleObj>
              </mc:Choice>
              <mc:Fallback>
                <p:oleObj r:id="rId3" imgW="5486400" imgH="3657600" progId="MtbGraph.Document.16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923329"/>
                        <a:ext cx="9148482" cy="59525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910009" y="0"/>
            <a:ext cx="73239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2011-2012 vs. 2012-2013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46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-Wallis Test Results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2010-2011 vs. 2011-2012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MPG: K=4.70, </a:t>
            </a:r>
            <a:r>
              <a:rPr lang="en-US" sz="1800" dirty="0" smtClean="0"/>
              <a:t>P-Value=0.030*</a:t>
            </a:r>
            <a:endParaRPr lang="en-US" sz="1800" dirty="0"/>
          </a:p>
          <a:p>
            <a:r>
              <a:rPr lang="en-US" sz="1800" dirty="0"/>
              <a:t>APG: K=3.88, </a:t>
            </a:r>
            <a:r>
              <a:rPr lang="en-US" sz="1800" dirty="0" smtClean="0"/>
              <a:t>P-Value=0.049*</a:t>
            </a:r>
            <a:endParaRPr lang="en-US" sz="1800" dirty="0"/>
          </a:p>
          <a:p>
            <a:r>
              <a:rPr lang="en-US" sz="1800" dirty="0"/>
              <a:t>RPG: K=5.38, </a:t>
            </a:r>
            <a:r>
              <a:rPr lang="en-US" sz="1800" dirty="0" smtClean="0"/>
              <a:t>P-Value=0.020*</a:t>
            </a:r>
            <a:endParaRPr lang="en-US" sz="1800" dirty="0"/>
          </a:p>
          <a:p>
            <a:r>
              <a:rPr lang="en-US" sz="1800" dirty="0"/>
              <a:t>PPG: K=6.24, </a:t>
            </a:r>
            <a:r>
              <a:rPr lang="en-US" sz="1800" dirty="0" smtClean="0"/>
              <a:t>P-Value=0.012*</a:t>
            </a:r>
            <a:endParaRPr lang="en-US" sz="1800" dirty="0"/>
          </a:p>
          <a:p>
            <a:r>
              <a:rPr lang="en-US" sz="1800" dirty="0"/>
              <a:t>PER: K=0.27, P-Value=0.602</a:t>
            </a:r>
          </a:p>
          <a:p>
            <a:endParaRPr lang="en-US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2011-2012 vs. 2012-2013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MPG: K=0.19, p-Value=0.662</a:t>
            </a:r>
          </a:p>
          <a:p>
            <a:r>
              <a:rPr lang="en-US" sz="1800" dirty="0"/>
              <a:t>APG: K=0.96, p-Value=0.327</a:t>
            </a:r>
          </a:p>
          <a:p>
            <a:r>
              <a:rPr lang="en-US" sz="1800" dirty="0"/>
              <a:t>RPG: K=0.69, p-Value=0.406</a:t>
            </a:r>
          </a:p>
          <a:p>
            <a:r>
              <a:rPr lang="en-US" sz="1800" dirty="0"/>
              <a:t>PPG: K=0.35, p-Value=0.552</a:t>
            </a:r>
          </a:p>
          <a:p>
            <a:r>
              <a:rPr lang="en-US" sz="1800" dirty="0"/>
              <a:t>PER: K=2.43, p-Value=0.119</a:t>
            </a:r>
          </a:p>
        </p:txBody>
      </p:sp>
    </p:spTree>
    <p:extLst>
      <p:ext uri="{BB962C8B-B14F-4D97-AF65-F5344CB8AC3E}">
        <p14:creationId xmlns:p14="http://schemas.microsoft.com/office/powerpoint/2010/main" val="131821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Sign-Test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2010-2011 vs. 2011-2012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MPG: θ=-1.200, p-Value=0.2460</a:t>
            </a:r>
          </a:p>
          <a:p>
            <a:r>
              <a:rPr lang="en-US" sz="1800" dirty="0"/>
              <a:t>APG: θ=-0.1000, p-Value=0.1258</a:t>
            </a:r>
          </a:p>
          <a:p>
            <a:r>
              <a:rPr lang="en-US" sz="1800" dirty="0"/>
              <a:t>RPG: θ=-0.1000, p-Value=0.4260</a:t>
            </a:r>
          </a:p>
          <a:p>
            <a:r>
              <a:rPr lang="en-US" sz="1800" dirty="0"/>
              <a:t>PPG: θ=-0.6000, p-Value=0.0650</a:t>
            </a:r>
          </a:p>
          <a:p>
            <a:r>
              <a:rPr lang="en-US" sz="1800" dirty="0"/>
              <a:t>PER: θ=-0.7000, p-Value=0.1451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2011-2012 vs. 2012-2013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MPG: θ=-2.300, p-Value=0.0510</a:t>
            </a:r>
          </a:p>
          <a:p>
            <a:r>
              <a:rPr lang="en-US" sz="1800" dirty="0"/>
              <a:t>APG: θ=-0.1000, p-Value=0.1980</a:t>
            </a:r>
          </a:p>
          <a:p>
            <a:r>
              <a:rPr lang="en-US" sz="1800" dirty="0"/>
              <a:t>RPG: θ=-0.2000, </a:t>
            </a:r>
            <a:r>
              <a:rPr lang="en-US" sz="1800" dirty="0" smtClean="0"/>
              <a:t>p-Value=0.0228*</a:t>
            </a:r>
            <a:endParaRPr lang="en-US" sz="1800" dirty="0"/>
          </a:p>
          <a:p>
            <a:r>
              <a:rPr lang="en-US" sz="1800" dirty="0"/>
              <a:t>PPG: θ=-0.8000, p-Value=0.0761</a:t>
            </a:r>
          </a:p>
          <a:p>
            <a:r>
              <a:rPr lang="en-US" sz="1800" dirty="0"/>
              <a:t>PER: θ=-0.5000, p-Value=0.1184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66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2010-2011 vs. 2011-2012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Re-signing was a factor for every statistics except for PER</a:t>
            </a:r>
          </a:p>
          <a:p>
            <a:r>
              <a:rPr lang="en-US" dirty="0" smtClean="0"/>
              <a:t>Not enough evidence for any statistic to say that there was a significant difference in production after signing a new contract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2011-2012 vs. 2012-2013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There wasn’t sufficient evidence to conclude that there was a significant difference because of re-signing or not.</a:t>
            </a:r>
          </a:p>
          <a:p>
            <a:r>
              <a:rPr lang="en-US" dirty="0" smtClean="0"/>
              <a:t>Only RPG had enough sufficient evidence to conclude that there was a significant difference in production after signing a new contract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1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Erick Dampier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http://www.slamonline.com/online/wp-content/uploads/2009/11/erick_dampier_press_conferenc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450" y="3003177"/>
            <a:ext cx="2680138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cdn.bleacherreport.net/images_root/slides/photos/000/650/327/2692058_display_image.jpg?12954722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5661" y="3733800"/>
            <a:ext cx="2053164" cy="3146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15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7696200" cy="4525963"/>
          </a:xfrm>
        </p:spPr>
        <p:txBody>
          <a:bodyPr/>
          <a:lstStyle/>
          <a:p>
            <a:r>
              <a:rPr lang="en-US" dirty="0" smtClean="0"/>
              <a:t>Do players decline in production after signing a new contract?</a:t>
            </a:r>
          </a:p>
          <a:p>
            <a:r>
              <a:rPr lang="en-US" dirty="0" smtClean="0"/>
              <a:t>Does signing with a new team alter production?</a:t>
            </a:r>
          </a:p>
          <a:p>
            <a:r>
              <a:rPr lang="en-US" dirty="0" smtClean="0"/>
              <a:t>2010-2011 vs. 2011-2012 (after lockout)</a:t>
            </a:r>
          </a:p>
          <a:p>
            <a:r>
              <a:rPr lang="en-US" dirty="0" smtClean="0"/>
              <a:t>2011-2012 vs. 2012-2013</a:t>
            </a:r>
          </a:p>
          <a:p>
            <a:r>
              <a:rPr lang="en-US" dirty="0" smtClean="0"/>
              <a:t>Look at Statistics of all players signing a new contract between the two seasons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Burning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33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u="sng" dirty="0" smtClean="0"/>
              <a:t>2-Sample T-Test</a:t>
            </a:r>
          </a:p>
          <a:p>
            <a:r>
              <a:rPr lang="en-US" dirty="0" smtClean="0"/>
              <a:t>Minutes per Game (MPG)</a:t>
            </a:r>
          </a:p>
          <a:p>
            <a:r>
              <a:rPr lang="en-US" dirty="0" smtClean="0"/>
              <a:t>Assists per Game (APG)</a:t>
            </a:r>
          </a:p>
          <a:p>
            <a:r>
              <a:rPr lang="en-US" dirty="0" smtClean="0"/>
              <a:t>Rebounds per Game (RPG)</a:t>
            </a:r>
          </a:p>
          <a:p>
            <a:r>
              <a:rPr lang="en-US" dirty="0" smtClean="0"/>
              <a:t>Points per Game (PPG)</a:t>
            </a:r>
          </a:p>
          <a:p>
            <a:r>
              <a:rPr lang="en-US" dirty="0" smtClean="0"/>
              <a:t>Player Efficiency Rating (PER)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u="sng" dirty="0" err="1" smtClean="0"/>
              <a:t>Krustkal</a:t>
            </a:r>
            <a:r>
              <a:rPr lang="en-US" u="sng" dirty="0" smtClean="0"/>
              <a:t>-Wallis Test</a:t>
            </a:r>
          </a:p>
          <a:p>
            <a:r>
              <a:rPr lang="en-US" dirty="0" smtClean="0"/>
              <a:t>Minutes per Game (MPG)</a:t>
            </a:r>
          </a:p>
          <a:p>
            <a:r>
              <a:rPr lang="en-US" dirty="0" smtClean="0"/>
              <a:t>Assists per Game (APG)</a:t>
            </a:r>
          </a:p>
          <a:p>
            <a:r>
              <a:rPr lang="en-US" dirty="0" smtClean="0"/>
              <a:t>Rebounds per Game (RPG)</a:t>
            </a:r>
          </a:p>
          <a:p>
            <a:r>
              <a:rPr lang="en-US" dirty="0" smtClean="0"/>
              <a:t>Points per Game (PPG)</a:t>
            </a:r>
          </a:p>
          <a:p>
            <a:r>
              <a:rPr lang="en-US" dirty="0" smtClean="0"/>
              <a:t>Player Efficiency Rating (PER)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Re-Signing a Factor?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29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588081"/>
              </p:ext>
            </p:extLst>
          </p:nvPr>
        </p:nvGraphicFramePr>
        <p:xfrm>
          <a:off x="0" y="1"/>
          <a:ext cx="32766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r:id="rId3" imgW="5486400" imgH="3657600" progId="MtbGraph.Document.16">
                  <p:embed/>
                </p:oleObj>
              </mc:Choice>
              <mc:Fallback>
                <p:oleObj r:id="rId3" imgW="5486400" imgH="3657600" progId="MtbGraph.Document.1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3276600" cy="281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316776"/>
              </p:ext>
            </p:extLst>
          </p:nvPr>
        </p:nvGraphicFramePr>
        <p:xfrm>
          <a:off x="2971800" y="1"/>
          <a:ext cx="32004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r:id="rId5" imgW="5486400" imgH="3657600" progId="MtbGraph.Document.16">
                  <p:embed/>
                </p:oleObj>
              </mc:Choice>
              <mc:Fallback>
                <p:oleObj r:id="rId5" imgW="5486400" imgH="3657600" progId="MtbGraph.Document.16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"/>
                        <a:ext cx="3200400" cy="281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598962"/>
              </p:ext>
            </p:extLst>
          </p:nvPr>
        </p:nvGraphicFramePr>
        <p:xfrm>
          <a:off x="6172200" y="1"/>
          <a:ext cx="29718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r:id="rId7" imgW="5486400" imgH="3657600" progId="MtbGraph.Document.16">
                  <p:embed/>
                </p:oleObj>
              </mc:Choice>
              <mc:Fallback>
                <p:oleObj r:id="rId7" imgW="5486400" imgH="3657600" progId="MtbGraph.Document.1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"/>
                        <a:ext cx="2971800" cy="281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441593"/>
              </p:ext>
            </p:extLst>
          </p:nvPr>
        </p:nvGraphicFramePr>
        <p:xfrm>
          <a:off x="0" y="3890682"/>
          <a:ext cx="4572007" cy="2967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r:id="rId9" imgW="5486400" imgH="3657600" progId="MtbGraph.Document.16">
                  <p:embed/>
                </p:oleObj>
              </mc:Choice>
              <mc:Fallback>
                <p:oleObj r:id="rId9" imgW="5486400" imgH="3657600" progId="MtbGraph.Document.1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90682"/>
                        <a:ext cx="4572007" cy="29673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465802"/>
              </p:ext>
            </p:extLst>
          </p:nvPr>
        </p:nvGraphicFramePr>
        <p:xfrm>
          <a:off x="4572007" y="3886200"/>
          <a:ext cx="4571993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r:id="rId11" imgW="5486400" imgH="3657600" progId="MtbGraph.Document.16">
                  <p:embed/>
                </p:oleObj>
              </mc:Choice>
              <mc:Fallback>
                <p:oleObj r:id="rId11" imgW="5486400" imgH="3657600" progId="MtbGraph.Document.16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7" y="3886200"/>
                        <a:ext cx="4571993" cy="297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639937" y="2967335"/>
            <a:ext cx="78641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Box Plots (2010-2011 vs. 2011-2012)</a:t>
            </a:r>
          </a:p>
        </p:txBody>
      </p:sp>
    </p:spTree>
    <p:extLst>
      <p:ext uri="{BB962C8B-B14F-4D97-AF65-F5344CB8AC3E}">
        <p14:creationId xmlns:p14="http://schemas.microsoft.com/office/powerpoint/2010/main" val="134695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444626"/>
              </p:ext>
            </p:extLst>
          </p:nvPr>
        </p:nvGraphicFramePr>
        <p:xfrm>
          <a:off x="0" y="0"/>
          <a:ext cx="3124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r:id="rId3" imgW="5486400" imgH="3657600" progId="MtbGraph.Document.16">
                  <p:embed/>
                </p:oleObj>
              </mc:Choice>
              <mc:Fallback>
                <p:oleObj r:id="rId3" imgW="5486400" imgH="3657600" progId="MtbGraph.Document.16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124200" cy="274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844042"/>
              </p:ext>
            </p:extLst>
          </p:nvPr>
        </p:nvGraphicFramePr>
        <p:xfrm>
          <a:off x="2895600" y="0"/>
          <a:ext cx="321945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r:id="rId5" imgW="5486400" imgH="3657600" progId="MtbGraph.Document.16">
                  <p:embed/>
                </p:oleObj>
              </mc:Choice>
              <mc:Fallback>
                <p:oleObj r:id="rId5" imgW="5486400" imgH="3657600" progId="MtbGraph.Document.1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0"/>
                        <a:ext cx="3219450" cy="274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78760"/>
              </p:ext>
            </p:extLst>
          </p:nvPr>
        </p:nvGraphicFramePr>
        <p:xfrm>
          <a:off x="6096000" y="8964"/>
          <a:ext cx="3048000" cy="273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r:id="rId7" imgW="5486400" imgH="3657600" progId="MtbGraph.Document.16">
                  <p:embed/>
                </p:oleObj>
              </mc:Choice>
              <mc:Fallback>
                <p:oleObj r:id="rId7" imgW="5486400" imgH="3657600" progId="MtbGraph.Document.1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8964"/>
                        <a:ext cx="3048000" cy="27342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789474"/>
              </p:ext>
            </p:extLst>
          </p:nvPr>
        </p:nvGraphicFramePr>
        <p:xfrm>
          <a:off x="0" y="3810000"/>
          <a:ext cx="4572000" cy="3021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r:id="rId9" imgW="5486400" imgH="3657600" progId="MtbGraph.Document.16">
                  <p:embed/>
                </p:oleObj>
              </mc:Choice>
              <mc:Fallback>
                <p:oleObj r:id="rId9" imgW="5486400" imgH="3657600" progId="MtbGraph.Document.16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10000"/>
                        <a:ext cx="4572000" cy="30211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706158"/>
              </p:ext>
            </p:extLst>
          </p:nvPr>
        </p:nvGraphicFramePr>
        <p:xfrm>
          <a:off x="4572000" y="3810000"/>
          <a:ext cx="4572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r:id="rId11" imgW="5486400" imgH="3657600" progId="MtbGraph.Document.16">
                  <p:embed/>
                </p:oleObj>
              </mc:Choice>
              <mc:Fallback>
                <p:oleObj r:id="rId11" imgW="5486400" imgH="3657600" progId="MtbGraph.Document.1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4572000" cy="304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39937" y="2787698"/>
            <a:ext cx="78641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Box Plots (2011-2012 vs. 2012-2013)</a:t>
            </a:r>
          </a:p>
        </p:txBody>
      </p:sp>
    </p:spTree>
    <p:extLst>
      <p:ext uri="{BB962C8B-B14F-4D97-AF65-F5344CB8AC3E}">
        <p14:creationId xmlns:p14="http://schemas.microsoft.com/office/powerpoint/2010/main" val="7903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29600" cy="3124200"/>
          </a:xfrm>
        </p:spPr>
        <p:txBody>
          <a:bodyPr>
            <a:normAutofit/>
          </a:bodyPr>
          <a:lstStyle/>
          <a:p>
            <a:r>
              <a:rPr lang="en-US" sz="2600" dirty="0"/>
              <a:t>Minutes per Game (MPG): T=-2.55, </a:t>
            </a:r>
            <a:r>
              <a:rPr lang="en-US" sz="2600" dirty="0" smtClean="0"/>
              <a:t>P-Value=0.012*</a:t>
            </a:r>
            <a:endParaRPr lang="en-US" sz="2600" dirty="0"/>
          </a:p>
          <a:p>
            <a:r>
              <a:rPr lang="en-US" sz="2600" dirty="0"/>
              <a:t>Assists per Game (APG) :T=-1.20, P-Value=0.234</a:t>
            </a:r>
          </a:p>
          <a:p>
            <a:r>
              <a:rPr lang="en-US" sz="2600" dirty="0"/>
              <a:t>Rebounds per Game (RPG): T=-2.75, </a:t>
            </a:r>
            <a:r>
              <a:rPr lang="en-US" sz="2600" dirty="0" smtClean="0"/>
              <a:t>P-Value=0.007*</a:t>
            </a:r>
            <a:endParaRPr lang="en-US" sz="2600" dirty="0"/>
          </a:p>
          <a:p>
            <a:r>
              <a:rPr lang="en-US" sz="2600" dirty="0"/>
              <a:t>Points per Game (PPG): T=-2.83, </a:t>
            </a:r>
            <a:r>
              <a:rPr lang="en-US" sz="2600" dirty="0" smtClean="0"/>
              <a:t>P-Value=0.006*</a:t>
            </a:r>
            <a:endParaRPr lang="en-US" sz="2600" dirty="0"/>
          </a:p>
          <a:p>
            <a:r>
              <a:rPr lang="en-US" sz="2600" dirty="0"/>
              <a:t>Player Efficiency Rating (PER): T=-0.82, </a:t>
            </a:r>
            <a:r>
              <a:rPr lang="en-US" sz="2600" dirty="0" smtClean="0"/>
              <a:t>P-Value=0.416</a:t>
            </a:r>
            <a:endParaRPr lang="en-US" sz="26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2010-2011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8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2011-2012 vs. 2012-2013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dirty="0"/>
              <a:t>MPG: T=-0.30, P-Value=0.767</a:t>
            </a:r>
          </a:p>
          <a:p>
            <a:r>
              <a:rPr lang="en-US" dirty="0"/>
              <a:t>APG: T=-1.29, P-Value=0.199</a:t>
            </a:r>
          </a:p>
          <a:p>
            <a:r>
              <a:rPr lang="en-US" dirty="0"/>
              <a:t>RPG: T=1.05, P-Value=0.296</a:t>
            </a:r>
          </a:p>
          <a:p>
            <a:r>
              <a:rPr lang="en-US" dirty="0"/>
              <a:t>PPG: T=0.78. P-Value=0.438</a:t>
            </a:r>
          </a:p>
          <a:p>
            <a:r>
              <a:rPr lang="en-US" dirty="0"/>
              <a:t>PER: T=1.65, P-Value=0.102</a:t>
            </a:r>
          </a:p>
        </p:txBody>
      </p:sp>
      <p:pic>
        <p:nvPicPr>
          <p:cNvPr id="7170" name="Picture 2" descr="http://static1.businessinsider.com/image/4fd1f6d56bb3f7b06a000005-800-600-400-/lebron-james-celtics-w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828800"/>
            <a:ext cx="43434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30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439522"/>
              </p:ext>
            </p:extLst>
          </p:nvPr>
        </p:nvGraphicFramePr>
        <p:xfrm>
          <a:off x="0" y="923330"/>
          <a:ext cx="914400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3" imgW="5486400" imgH="3657600" progId="MtbGraph.Document.16">
                  <p:embed/>
                </p:oleObj>
              </mc:Choice>
              <mc:Fallback>
                <p:oleObj r:id="rId3" imgW="5486400" imgH="3657600" progId="MtbGraph.Document.16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23330"/>
                        <a:ext cx="9144000" cy="594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910009" y="0"/>
            <a:ext cx="73239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2010-2011 vs. 2011-2012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243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65</TotalTime>
  <Words>473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Angles</vt:lpstr>
      <vt:lpstr>Minitab Graph</vt:lpstr>
      <vt:lpstr>Regretful Signings?</vt:lpstr>
      <vt:lpstr>Erick Dampier</vt:lpstr>
      <vt:lpstr>The Burning Questions</vt:lpstr>
      <vt:lpstr>Is Re-Signing a Factor?</vt:lpstr>
      <vt:lpstr>PowerPoint Presentation</vt:lpstr>
      <vt:lpstr>PowerPoint Presentation</vt:lpstr>
      <vt:lpstr>Results 2010-2011</vt:lpstr>
      <vt:lpstr>Results 2011-2012 vs. 2012-2013</vt:lpstr>
      <vt:lpstr>PowerPoint Presentation</vt:lpstr>
      <vt:lpstr>PowerPoint Presentation</vt:lpstr>
      <vt:lpstr>Kruskal-Wallis Test Results</vt:lpstr>
      <vt:lpstr>Sign-Test Results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Regretful Signings?</dc:title>
  <dc:creator>Kevin</dc:creator>
  <cp:lastModifiedBy>Windows User</cp:lastModifiedBy>
  <cp:revision>8</cp:revision>
  <dcterms:created xsi:type="dcterms:W3CDTF">2012-12-17T01:30:34Z</dcterms:created>
  <dcterms:modified xsi:type="dcterms:W3CDTF">2012-12-17T15:15:26Z</dcterms:modified>
</cp:coreProperties>
</file>